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4" r:id="rId3"/>
    <p:sldId id="276" r:id="rId4"/>
    <p:sldId id="270" r:id="rId5"/>
    <p:sldId id="275" r:id="rId6"/>
    <p:sldId id="260" r:id="rId7"/>
    <p:sldId id="267" r:id="rId8"/>
    <p:sldId id="266" r:id="rId9"/>
    <p:sldId id="269" r:id="rId10"/>
    <p:sldId id="263" r:id="rId11"/>
    <p:sldId id="261" r:id="rId12"/>
    <p:sldId id="262" r:id="rId13"/>
    <p:sldId id="264" r:id="rId14"/>
    <p:sldId id="273" r:id="rId15"/>
    <p:sldId id="277" r:id="rId16"/>
    <p:sldId id="278"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4" d="100"/>
          <a:sy n="104" d="100"/>
        </p:scale>
        <p:origin x="-600"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x-none"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smtClean="0"/>
              <a:t>Click to edit Master subtitle style</a:t>
            </a:r>
            <a:endParaRPr lang="en-US"/>
          </a:p>
        </p:txBody>
      </p:sp>
      <p:sp>
        <p:nvSpPr>
          <p:cNvPr id="4" name="Date Placeholder 3"/>
          <p:cNvSpPr>
            <a:spLocks noGrp="1"/>
          </p:cNvSpPr>
          <p:nvPr>
            <p:ph type="dt" sz="half" idx="10"/>
          </p:nvPr>
        </p:nvSpPr>
        <p:spPr/>
        <p:txBody>
          <a:bodyPr/>
          <a:lstStyle/>
          <a:p>
            <a:fld id="{CF5E1E11-585E-FB45-91BF-B0D25D38A9E8}" type="datetimeFigureOut">
              <a:rPr lang="en-US" smtClean="0"/>
              <a:t>6/23/15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3313915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CF5E1E11-585E-FB45-91BF-B0D25D38A9E8}" type="datetimeFigureOut">
              <a:rPr lang="en-US" smtClean="0"/>
              <a:t>6/23/15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44164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CF5E1E11-585E-FB45-91BF-B0D25D38A9E8}" type="datetimeFigureOut">
              <a:rPr lang="en-US" smtClean="0"/>
              <a:t>6/23/15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1828732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idx="1"/>
          </p:nvPr>
        </p:nvSpPr>
        <p:spPr/>
        <p:txBody>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CF5E1E11-585E-FB45-91BF-B0D25D38A9E8}" type="datetimeFigureOut">
              <a:rPr lang="en-US" smtClean="0"/>
              <a:t>6/23/15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1733949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smtClean="0"/>
              <a:t>Click to edit Master text styles</a:t>
            </a:r>
          </a:p>
        </p:txBody>
      </p:sp>
      <p:sp>
        <p:nvSpPr>
          <p:cNvPr id="4" name="Date Placeholder 3"/>
          <p:cNvSpPr>
            <a:spLocks noGrp="1"/>
          </p:cNvSpPr>
          <p:nvPr>
            <p:ph type="dt" sz="half" idx="10"/>
          </p:nvPr>
        </p:nvSpPr>
        <p:spPr/>
        <p:txBody>
          <a:bodyPr/>
          <a:lstStyle/>
          <a:p>
            <a:fld id="{CF5E1E11-585E-FB45-91BF-B0D25D38A9E8}" type="datetimeFigureOut">
              <a:rPr lang="en-US" smtClean="0"/>
              <a:t>6/23/15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1459036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Date Placeholder 4"/>
          <p:cNvSpPr>
            <a:spLocks noGrp="1"/>
          </p:cNvSpPr>
          <p:nvPr>
            <p:ph type="dt" sz="half" idx="10"/>
          </p:nvPr>
        </p:nvSpPr>
        <p:spPr/>
        <p:txBody>
          <a:bodyPr/>
          <a:lstStyle/>
          <a:p>
            <a:fld id="{CF5E1E11-585E-FB45-91BF-B0D25D38A9E8}" type="datetimeFigureOut">
              <a:rPr lang="en-US" smtClean="0"/>
              <a:t>6/23/15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4131284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7" name="Date Placeholder 6"/>
          <p:cNvSpPr>
            <a:spLocks noGrp="1"/>
          </p:cNvSpPr>
          <p:nvPr>
            <p:ph type="dt" sz="half" idx="10"/>
          </p:nvPr>
        </p:nvSpPr>
        <p:spPr/>
        <p:txBody>
          <a:bodyPr/>
          <a:lstStyle/>
          <a:p>
            <a:fld id="{CF5E1E11-585E-FB45-91BF-B0D25D38A9E8}" type="datetimeFigureOut">
              <a:rPr lang="en-US" smtClean="0"/>
              <a:t>6/23/15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4184827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Date Placeholder 2"/>
          <p:cNvSpPr>
            <a:spLocks noGrp="1"/>
          </p:cNvSpPr>
          <p:nvPr>
            <p:ph type="dt" sz="half" idx="10"/>
          </p:nvPr>
        </p:nvSpPr>
        <p:spPr/>
        <p:txBody>
          <a:bodyPr/>
          <a:lstStyle/>
          <a:p>
            <a:fld id="{CF5E1E11-585E-FB45-91BF-B0D25D38A9E8}" type="datetimeFigureOut">
              <a:rPr lang="en-US" smtClean="0"/>
              <a:t>6/23/15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2960889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5E1E11-585E-FB45-91BF-B0D25D38A9E8}" type="datetimeFigureOut">
              <a:rPr lang="en-US" smtClean="0"/>
              <a:t>6/23/15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4053994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CF5E1E11-585E-FB45-91BF-B0D25D38A9E8}" type="datetimeFigureOut">
              <a:rPr lang="en-US" smtClean="0"/>
              <a:t>6/23/15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3992923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CF5E1E11-585E-FB45-91BF-B0D25D38A9E8}" type="datetimeFigureOut">
              <a:rPr lang="en-US" smtClean="0"/>
              <a:t>6/23/15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90058F-9175-454B-94E1-249200882F82}" type="slidenum">
              <a:rPr lang="en-US" smtClean="0"/>
              <a:t>‹#›</a:t>
            </a:fld>
            <a:endParaRPr lang="en-US"/>
          </a:p>
        </p:txBody>
      </p:sp>
    </p:spTree>
    <p:extLst>
      <p:ext uri="{BB962C8B-B14F-4D97-AF65-F5344CB8AC3E}">
        <p14:creationId xmlns:p14="http://schemas.microsoft.com/office/powerpoint/2010/main" val="294840981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x-none"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5E1E11-585E-FB45-91BF-B0D25D38A9E8}" type="datetimeFigureOut">
              <a:rPr lang="en-US" smtClean="0"/>
              <a:t>6/23/15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90058F-9175-454B-94E1-249200882F82}" type="slidenum">
              <a:rPr lang="en-US" smtClean="0"/>
              <a:t>‹#›</a:t>
            </a:fld>
            <a:endParaRPr lang="en-US"/>
          </a:p>
        </p:txBody>
      </p:sp>
    </p:spTree>
    <p:extLst>
      <p:ext uri="{BB962C8B-B14F-4D97-AF65-F5344CB8AC3E}">
        <p14:creationId xmlns:p14="http://schemas.microsoft.com/office/powerpoint/2010/main" val="42832035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hyperlink" Target="http://coloradoranger.com/" TargetMode="External"/><Relationship Id="rId4" Type="http://schemas.openxmlformats.org/officeDocument/2006/relationships/hyperlink" Target="http://www.stereoandalarm.co.uk/" TargetMode="External"/><Relationship Id="rId1" Type="http://schemas.openxmlformats.org/officeDocument/2006/relationships/slideLayout" Target="../slideLayouts/slideLayout2.xml"/><Relationship Id="rId2" Type="http://schemas.openxmlformats.org/officeDocument/2006/relationships/hyperlink" Target="http://mindymeyer4senate.co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10 Design </a:t>
            </a:r>
            <a:r>
              <a:rPr lang="en-US" dirty="0" smtClean="0"/>
              <a:t>Principles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46610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9. Substance is more important than style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It looks beautiful, there are fun effects but you can’t seem to actually figure out what the site is for! A website that is logical to use and easy to navigate can impress a user much more than a gimmick-filled homepage.</a:t>
            </a:r>
            <a:endParaRPr lang="en-US" dirty="0"/>
          </a:p>
        </p:txBody>
      </p:sp>
      <p:pic>
        <p:nvPicPr>
          <p:cNvPr id="4" name="Picture 3"/>
          <p:cNvPicPr>
            <a:picLocks noChangeAspect="1"/>
          </p:cNvPicPr>
          <p:nvPr/>
        </p:nvPicPr>
        <p:blipFill>
          <a:blip r:embed="rId2"/>
          <a:stretch>
            <a:fillRect/>
          </a:stretch>
        </p:blipFill>
        <p:spPr>
          <a:xfrm>
            <a:off x="5130114" y="3828154"/>
            <a:ext cx="3505886" cy="2547245"/>
          </a:xfrm>
          <a:prstGeom prst="rect">
            <a:avLst/>
          </a:prstGeom>
        </p:spPr>
      </p:pic>
    </p:spTree>
    <p:extLst>
      <p:ext uri="{BB962C8B-B14F-4D97-AF65-F5344CB8AC3E}">
        <p14:creationId xmlns:p14="http://schemas.microsoft.com/office/powerpoint/2010/main" val="2379984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10. Don</a:t>
            </a:r>
            <a:r>
              <a:rPr lang="en-US" dirty="0" smtClean="0"/>
              <a:t>’t annoy people</a:t>
            </a:r>
            <a:endParaRPr lang="en-US" dirty="0"/>
          </a:p>
        </p:txBody>
      </p:sp>
      <p:sp>
        <p:nvSpPr>
          <p:cNvPr id="3" name="Content Placeholder 2"/>
          <p:cNvSpPr>
            <a:spLocks noGrp="1"/>
          </p:cNvSpPr>
          <p:nvPr>
            <p:ph idx="1"/>
          </p:nvPr>
        </p:nvSpPr>
        <p:spPr>
          <a:xfrm>
            <a:off x="457200" y="1600200"/>
            <a:ext cx="3445983" cy="4525963"/>
          </a:xfrm>
        </p:spPr>
        <p:txBody>
          <a:bodyPr>
            <a:normAutofit/>
          </a:bodyPr>
          <a:lstStyle/>
          <a:p>
            <a:pPr marL="0" indent="0">
              <a:buNone/>
            </a:pPr>
            <a:r>
              <a:rPr lang="en-US" dirty="0" smtClean="0"/>
              <a:t>Does each blog point really need its own page? </a:t>
            </a:r>
            <a:endParaRPr lang="en-US" dirty="0"/>
          </a:p>
        </p:txBody>
      </p:sp>
      <p:pic>
        <p:nvPicPr>
          <p:cNvPr id="4" name="Picture 3"/>
          <p:cNvPicPr>
            <a:picLocks noChangeAspect="1"/>
          </p:cNvPicPr>
          <p:nvPr/>
        </p:nvPicPr>
        <p:blipFill rotWithShape="1">
          <a:blip r:embed="rId2"/>
          <a:srcRect l="16952" t="14806" r="37095" b="17202"/>
          <a:stretch/>
        </p:blipFill>
        <p:spPr>
          <a:xfrm>
            <a:off x="3607059" y="1417638"/>
            <a:ext cx="5554967" cy="5136911"/>
          </a:xfrm>
          <a:prstGeom prst="rect">
            <a:avLst/>
          </a:prstGeom>
        </p:spPr>
      </p:pic>
      <p:sp>
        <p:nvSpPr>
          <p:cNvPr id="5" name="Oval 4"/>
          <p:cNvSpPr/>
          <p:nvPr/>
        </p:nvSpPr>
        <p:spPr>
          <a:xfrm>
            <a:off x="6606883" y="2686419"/>
            <a:ext cx="2869904" cy="769293"/>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31251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normAutofit/>
          </a:bodyPr>
          <a:lstStyle/>
          <a:p>
            <a:r>
              <a:rPr lang="en-US" dirty="0"/>
              <a:t>10. Don’t annoy people</a:t>
            </a:r>
            <a:endParaRPr lang="en-US" dirty="0"/>
          </a:p>
        </p:txBody>
      </p:sp>
      <p:sp>
        <p:nvSpPr>
          <p:cNvPr id="3" name="Content Placeholder 2"/>
          <p:cNvSpPr>
            <a:spLocks noGrp="1"/>
          </p:cNvSpPr>
          <p:nvPr>
            <p:ph idx="1"/>
          </p:nvPr>
        </p:nvSpPr>
        <p:spPr/>
        <p:txBody>
          <a:bodyPr>
            <a:normAutofit/>
          </a:bodyPr>
          <a:lstStyle/>
          <a:p>
            <a:endParaRPr lang="en-US" dirty="0" smtClean="0"/>
          </a:p>
        </p:txBody>
      </p:sp>
      <p:pic>
        <p:nvPicPr>
          <p:cNvPr id="4" name="Picture 3"/>
          <p:cNvPicPr>
            <a:picLocks noChangeAspect="1"/>
          </p:cNvPicPr>
          <p:nvPr/>
        </p:nvPicPr>
        <p:blipFill rotWithShape="1">
          <a:blip r:embed="rId2"/>
          <a:srcRect l="42149"/>
          <a:stretch/>
        </p:blipFill>
        <p:spPr>
          <a:xfrm>
            <a:off x="3218880" y="2437766"/>
            <a:ext cx="2936147" cy="2854900"/>
          </a:xfrm>
          <a:prstGeom prst="rect">
            <a:avLst/>
          </a:prstGeom>
        </p:spPr>
      </p:pic>
    </p:spTree>
    <p:extLst>
      <p:ext uri="{BB962C8B-B14F-4D97-AF65-F5344CB8AC3E}">
        <p14:creationId xmlns:p14="http://schemas.microsoft.com/office/powerpoint/2010/main" val="965769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10. Don’t annoy people</a:t>
            </a:r>
            <a:endParaRPr lang="en-US" dirty="0"/>
          </a:p>
        </p:txBody>
      </p:sp>
      <p:sp>
        <p:nvSpPr>
          <p:cNvPr id="3" name="Content Placeholder 2"/>
          <p:cNvSpPr>
            <a:spLocks noGrp="1"/>
          </p:cNvSpPr>
          <p:nvPr>
            <p:ph idx="1"/>
          </p:nvPr>
        </p:nvSpPr>
        <p:spPr/>
        <p:txBody>
          <a:bodyPr/>
          <a:lstStyle/>
          <a:p>
            <a:r>
              <a:rPr lang="en-US" dirty="0" smtClean="0"/>
              <a:t>Popup ads!  Mobile </a:t>
            </a:r>
            <a:r>
              <a:rPr lang="en-US" dirty="0" smtClean="0"/>
              <a:t>users can’t easily close these.</a:t>
            </a:r>
            <a:endParaRPr lang="en-US" dirty="0"/>
          </a:p>
        </p:txBody>
      </p:sp>
      <p:pic>
        <p:nvPicPr>
          <p:cNvPr id="4" name="Picture 3"/>
          <p:cNvPicPr>
            <a:picLocks noChangeAspect="1"/>
          </p:cNvPicPr>
          <p:nvPr/>
        </p:nvPicPr>
        <p:blipFill rotWithShape="1">
          <a:blip r:embed="rId2"/>
          <a:srcRect l="20629" t="6338" r="14423" b="48897"/>
          <a:stretch/>
        </p:blipFill>
        <p:spPr>
          <a:xfrm>
            <a:off x="457199" y="2707719"/>
            <a:ext cx="7935457" cy="3418444"/>
          </a:xfrm>
          <a:prstGeom prst="rect">
            <a:avLst/>
          </a:prstGeom>
        </p:spPr>
      </p:pic>
    </p:spTree>
    <p:extLst>
      <p:ext uri="{BB962C8B-B14F-4D97-AF65-F5344CB8AC3E}">
        <p14:creationId xmlns:p14="http://schemas.microsoft.com/office/powerpoint/2010/main" val="2213125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10. Don’t annoy people</a:t>
            </a:r>
            <a:endParaRPr lang="en-US" dirty="0"/>
          </a:p>
        </p:txBody>
      </p:sp>
      <p:sp>
        <p:nvSpPr>
          <p:cNvPr id="3" name="Content Placeholder 2"/>
          <p:cNvSpPr>
            <a:spLocks noGrp="1"/>
          </p:cNvSpPr>
          <p:nvPr>
            <p:ph idx="1"/>
          </p:nvPr>
        </p:nvSpPr>
        <p:spPr/>
        <p:txBody>
          <a:bodyPr/>
          <a:lstStyle/>
          <a:p>
            <a:pPr marL="0" indent="0">
              <a:buNone/>
            </a:pPr>
            <a:r>
              <a:rPr lang="en-US" dirty="0" smtClean="0"/>
              <a:t>Hide the page or finish it already!</a:t>
            </a:r>
            <a:endParaRPr lang="en-US" dirty="0"/>
          </a:p>
        </p:txBody>
      </p:sp>
      <p:pic>
        <p:nvPicPr>
          <p:cNvPr id="4" name="Picture 3"/>
          <p:cNvPicPr>
            <a:picLocks noChangeAspect="1"/>
          </p:cNvPicPr>
          <p:nvPr/>
        </p:nvPicPr>
        <p:blipFill>
          <a:blip r:embed="rId2"/>
          <a:stretch>
            <a:fillRect/>
          </a:stretch>
        </p:blipFill>
        <p:spPr>
          <a:xfrm>
            <a:off x="18673" y="2937387"/>
            <a:ext cx="9144000" cy="3920613"/>
          </a:xfrm>
          <a:prstGeom prst="rect">
            <a:avLst/>
          </a:prstGeom>
        </p:spPr>
      </p:pic>
    </p:spTree>
    <p:extLst>
      <p:ext uri="{BB962C8B-B14F-4D97-AF65-F5344CB8AC3E}">
        <p14:creationId xmlns:p14="http://schemas.microsoft.com/office/powerpoint/2010/main" val="15051798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Case Study</a:t>
            </a:r>
            <a:endParaRPr lang="en-US" dirty="0"/>
          </a:p>
        </p:txBody>
      </p:sp>
      <p:sp>
        <p:nvSpPr>
          <p:cNvPr id="6" name="Content Placeholder 5"/>
          <p:cNvSpPr>
            <a:spLocks noGrp="1"/>
          </p:cNvSpPr>
          <p:nvPr>
            <p:ph idx="1"/>
          </p:nvPr>
        </p:nvSpPr>
        <p:spPr/>
        <p:txBody>
          <a:bodyPr/>
          <a:lstStyle/>
          <a:p>
            <a:r>
              <a:rPr lang="en-US" dirty="0" smtClean="0"/>
              <a:t>Review these websites.  Which of the previous guidelines did the designer follow or ignore?</a:t>
            </a:r>
          </a:p>
          <a:p>
            <a:r>
              <a:rPr lang="en-US" dirty="0">
                <a:hlinkClick r:id="rId2"/>
              </a:rPr>
              <a:t>http://mindymeyer4senate.com</a:t>
            </a:r>
            <a:r>
              <a:rPr lang="en-US" dirty="0" smtClean="0">
                <a:hlinkClick r:id="rId2"/>
              </a:rPr>
              <a:t>/</a:t>
            </a:r>
            <a:endParaRPr lang="en-US" dirty="0" smtClean="0"/>
          </a:p>
          <a:p>
            <a:r>
              <a:rPr lang="en-US" dirty="0">
                <a:hlinkClick r:id="rId3"/>
              </a:rPr>
              <a:t>http://coloradoranger.com</a:t>
            </a:r>
            <a:r>
              <a:rPr lang="en-US" dirty="0" smtClean="0">
                <a:hlinkClick r:id="rId3"/>
              </a:rPr>
              <a:t>/</a:t>
            </a:r>
            <a:r>
              <a:rPr lang="en-US" dirty="0" smtClean="0"/>
              <a:t> </a:t>
            </a:r>
          </a:p>
          <a:p>
            <a:r>
              <a:rPr lang="en-US" dirty="0">
                <a:hlinkClick r:id="rId4"/>
              </a:rPr>
              <a:t>http://www.stereoandalarm.co.uk</a:t>
            </a:r>
            <a:r>
              <a:rPr lang="en-US" dirty="0" smtClean="0">
                <a:hlinkClick r:id="rId4"/>
              </a:rPr>
              <a:t>/</a:t>
            </a:r>
            <a:endParaRPr lang="en-US" dirty="0" smtClean="0"/>
          </a:p>
          <a:p>
            <a:endParaRPr lang="en-US" dirty="0"/>
          </a:p>
        </p:txBody>
      </p:sp>
    </p:spTree>
    <p:extLst>
      <p:ext uri="{BB962C8B-B14F-4D97-AF65-F5344CB8AC3E}">
        <p14:creationId xmlns:p14="http://schemas.microsoft.com/office/powerpoint/2010/main" val="1032170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1853"/>
            <a:ext cx="8229600" cy="697189"/>
          </a:xfrm>
        </p:spPr>
        <p:txBody>
          <a:bodyPr>
            <a:normAutofit/>
          </a:bodyPr>
          <a:lstStyle/>
          <a:p>
            <a:r>
              <a:rPr lang="en-US" sz="1800" dirty="0" smtClean="0"/>
              <a:t>(1) Review each site.  (2) Indicate with an X which design elements you think were don</a:t>
            </a:r>
            <a:r>
              <a:rPr lang="en-US" sz="1800" dirty="0" smtClean="0"/>
              <a:t>’t wrong. (3) Write a comment to explain your X.</a:t>
            </a:r>
            <a:endParaRPr lang="en-US" sz="18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025912132"/>
              </p:ext>
            </p:extLst>
          </p:nvPr>
        </p:nvGraphicFramePr>
        <p:xfrm>
          <a:off x="249590" y="1160607"/>
          <a:ext cx="8567732" cy="5166416"/>
        </p:xfrm>
        <a:graphic>
          <a:graphicData uri="http://schemas.openxmlformats.org/drawingml/2006/table">
            <a:tbl>
              <a:tblPr firstRow="1" bandRow="1">
                <a:tableStyleId>{5C22544A-7EE6-4342-B048-85BDC9FD1C3A}</a:tableStyleId>
              </a:tblPr>
              <a:tblGrid>
                <a:gridCol w="2141933"/>
                <a:gridCol w="2141933"/>
                <a:gridCol w="2141933"/>
                <a:gridCol w="2141933"/>
              </a:tblGrid>
              <a:tr h="506313">
                <a:tc>
                  <a:txBody>
                    <a:bodyPr/>
                    <a:lstStyle/>
                    <a:p>
                      <a:endParaRPr lang="en-US" sz="1400" dirty="0"/>
                    </a:p>
                  </a:txBody>
                  <a:tcPr/>
                </a:tc>
                <a:tc>
                  <a:txBody>
                    <a:bodyPr/>
                    <a:lstStyle/>
                    <a:p>
                      <a:r>
                        <a:rPr lang="en-US" sz="1400" dirty="0" smtClean="0"/>
                        <a:t>Mindy Meyer</a:t>
                      </a:r>
                      <a:endParaRPr lang="en-US" sz="1400" dirty="0"/>
                    </a:p>
                  </a:txBody>
                  <a:tcPr/>
                </a:tc>
                <a:tc>
                  <a:txBody>
                    <a:bodyPr/>
                    <a:lstStyle/>
                    <a:p>
                      <a:r>
                        <a:rPr lang="en-US" sz="1400" dirty="0" smtClean="0"/>
                        <a:t>Colorado Ranger</a:t>
                      </a:r>
                      <a:endParaRPr lang="en-US" sz="1400" dirty="0"/>
                    </a:p>
                  </a:txBody>
                  <a:tcPr/>
                </a:tc>
                <a:tc>
                  <a:txBody>
                    <a:bodyPr/>
                    <a:lstStyle/>
                    <a:p>
                      <a:r>
                        <a:rPr lang="en-US" sz="1400" dirty="0" smtClean="0"/>
                        <a:t>Stereo</a:t>
                      </a:r>
                      <a:r>
                        <a:rPr lang="en-US" sz="1400" baseline="0" dirty="0" smtClean="0"/>
                        <a:t> and Alarm</a:t>
                      </a:r>
                      <a:endParaRPr lang="en-US" sz="1400" dirty="0"/>
                    </a:p>
                  </a:txBody>
                  <a:tcPr/>
                </a:tc>
              </a:tr>
              <a:tr h="506313">
                <a:tc>
                  <a:txBody>
                    <a:bodyPr/>
                    <a:lstStyle/>
                    <a:p>
                      <a:r>
                        <a:rPr lang="en-US" sz="1400" dirty="0" smtClean="0"/>
                        <a:t>1. Start with a plan</a:t>
                      </a:r>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a:p>
                  </a:txBody>
                  <a:tcPr/>
                </a:tc>
              </a:tr>
              <a:tr h="506313">
                <a:tc>
                  <a:txBody>
                    <a:bodyPr/>
                    <a:lstStyle/>
                    <a:p>
                      <a:r>
                        <a:rPr lang="en-US" sz="1400" dirty="0" smtClean="0"/>
                        <a:t>2. Simple is better</a:t>
                      </a:r>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a:p>
                  </a:txBody>
                  <a:tcPr/>
                </a:tc>
              </a:tr>
              <a:tr h="506313">
                <a:tc>
                  <a:txBody>
                    <a:bodyPr/>
                    <a:lstStyle/>
                    <a:p>
                      <a:r>
                        <a:rPr lang="en-US" sz="1400" dirty="0" smtClean="0"/>
                        <a:t>3. Make navigation</a:t>
                      </a:r>
                      <a:r>
                        <a:rPr lang="en-US" sz="1400" baseline="0" dirty="0" smtClean="0"/>
                        <a:t> easy</a:t>
                      </a:r>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tr>
              <a:tr h="506313">
                <a:tc>
                  <a:txBody>
                    <a:bodyPr/>
                    <a:lstStyle/>
                    <a:p>
                      <a:r>
                        <a:rPr lang="en-US" sz="1400" dirty="0" smtClean="0"/>
                        <a:t>4. Pleasant colors</a:t>
                      </a:r>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tr>
              <a:tr h="506313">
                <a:tc>
                  <a:txBody>
                    <a:bodyPr/>
                    <a:lstStyle/>
                    <a:p>
                      <a:r>
                        <a:rPr lang="en-US" sz="1400" dirty="0" smtClean="0"/>
                        <a:t>5. </a:t>
                      </a:r>
                      <a:r>
                        <a:rPr lang="en-US" sz="1400" dirty="0" smtClean="0"/>
                        <a:t>Mobile friendly</a:t>
                      </a:r>
                      <a:endParaRPr lang="en-US" sz="1400" dirty="0"/>
                    </a:p>
                  </a:txBody>
                  <a:tcPr/>
                </a:tc>
                <a:tc>
                  <a:txBody>
                    <a:bodyPr/>
                    <a:lstStyle/>
                    <a:p>
                      <a:endParaRPr lang="en-US" sz="1400"/>
                    </a:p>
                  </a:txBody>
                  <a:tcPr/>
                </a:tc>
                <a:tc>
                  <a:txBody>
                    <a:bodyPr/>
                    <a:lstStyle/>
                    <a:p>
                      <a:endParaRPr lang="en-US" sz="1400" dirty="0"/>
                    </a:p>
                  </a:txBody>
                  <a:tcPr/>
                </a:tc>
                <a:tc>
                  <a:txBody>
                    <a:bodyPr/>
                    <a:lstStyle/>
                    <a:p>
                      <a:endParaRPr lang="en-US" sz="1400"/>
                    </a:p>
                  </a:txBody>
                  <a:tcPr/>
                </a:tc>
              </a:tr>
              <a:tr h="506313">
                <a:tc>
                  <a:txBody>
                    <a:bodyPr/>
                    <a:lstStyle/>
                    <a:p>
                      <a:r>
                        <a:rPr lang="en-US" sz="1400" dirty="0" smtClean="0"/>
                        <a:t>6. </a:t>
                      </a:r>
                      <a:r>
                        <a:rPr lang="en-US" sz="1400" dirty="0" smtClean="0"/>
                        <a:t>“F” pattern design</a:t>
                      </a:r>
                      <a:endParaRPr lang="en-US" sz="1400" dirty="0"/>
                    </a:p>
                  </a:txBody>
                  <a:tcPr/>
                </a:tc>
                <a:tc>
                  <a:txBody>
                    <a:bodyPr/>
                    <a:lstStyle/>
                    <a:p>
                      <a:endParaRPr lang="en-US" sz="1400"/>
                    </a:p>
                  </a:txBody>
                  <a:tcPr/>
                </a:tc>
                <a:tc>
                  <a:txBody>
                    <a:bodyPr/>
                    <a:lstStyle/>
                    <a:p>
                      <a:endParaRPr lang="en-US" sz="1400" dirty="0"/>
                    </a:p>
                  </a:txBody>
                  <a:tcPr/>
                </a:tc>
                <a:tc>
                  <a:txBody>
                    <a:bodyPr/>
                    <a:lstStyle/>
                    <a:p>
                      <a:endParaRPr lang="en-US" sz="1400"/>
                    </a:p>
                  </a:txBody>
                  <a:tcPr/>
                </a:tc>
              </a:tr>
              <a:tr h="297831">
                <a:tc>
                  <a:txBody>
                    <a:bodyPr/>
                    <a:lstStyle/>
                    <a:p>
                      <a:r>
                        <a:rPr lang="en-US" sz="1400" dirty="0" smtClean="0"/>
                        <a:t>7. Fast loading</a:t>
                      </a:r>
                      <a:endParaRPr lang="en-US" sz="1400" dirty="0"/>
                    </a:p>
                  </a:txBody>
                  <a:tcPr/>
                </a:tc>
                <a:tc>
                  <a:txBody>
                    <a:bodyPr/>
                    <a:lstStyle/>
                    <a:p>
                      <a:endParaRPr lang="en-US" sz="1400"/>
                    </a:p>
                  </a:txBody>
                  <a:tcPr/>
                </a:tc>
                <a:tc>
                  <a:txBody>
                    <a:bodyPr/>
                    <a:lstStyle/>
                    <a:p>
                      <a:endParaRPr lang="en-US" sz="1400" dirty="0"/>
                    </a:p>
                  </a:txBody>
                  <a:tcPr/>
                </a:tc>
                <a:tc>
                  <a:txBody>
                    <a:bodyPr/>
                    <a:lstStyle/>
                    <a:p>
                      <a:endParaRPr lang="en-US" sz="1400"/>
                    </a:p>
                  </a:txBody>
                  <a:tcPr/>
                </a:tc>
              </a:tr>
              <a:tr h="506313">
                <a:tc>
                  <a:txBody>
                    <a:bodyPr/>
                    <a:lstStyle/>
                    <a:p>
                      <a:r>
                        <a:rPr lang="en-US" sz="1400" dirty="0" smtClean="0"/>
                        <a:t>8. Images tell message</a:t>
                      </a:r>
                      <a:endParaRPr lang="en-US" sz="1400" dirty="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tr>
              <a:tr h="506313">
                <a:tc>
                  <a:txBody>
                    <a:bodyPr/>
                    <a:lstStyle/>
                    <a:p>
                      <a:r>
                        <a:rPr lang="en-US" sz="1400" dirty="0" smtClean="0"/>
                        <a:t>9. Substance over style</a:t>
                      </a:r>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r>
              <a:tr h="297831">
                <a:tc>
                  <a:txBody>
                    <a:bodyPr/>
                    <a:lstStyle/>
                    <a:p>
                      <a:r>
                        <a:rPr lang="en-US" sz="1400" dirty="0" smtClean="0"/>
                        <a:t>10. Don</a:t>
                      </a:r>
                      <a:r>
                        <a:rPr lang="en-US" sz="1400" dirty="0" smtClean="0"/>
                        <a:t>’t Annoy</a:t>
                      </a:r>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r>
            </a:tbl>
          </a:graphicData>
        </a:graphic>
      </p:graphicFrame>
    </p:spTree>
    <p:extLst>
      <p:ext uri="{BB962C8B-B14F-4D97-AF65-F5344CB8AC3E}">
        <p14:creationId xmlns:p14="http://schemas.microsoft.com/office/powerpoint/2010/main" val="2415316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Start </a:t>
            </a:r>
            <a:r>
              <a:rPr lang="en-US" dirty="0" smtClean="0"/>
              <a:t>with a plan</a:t>
            </a:r>
            <a:endParaRPr lang="en-US" dirty="0"/>
          </a:p>
        </p:txBody>
      </p:sp>
      <p:sp>
        <p:nvSpPr>
          <p:cNvPr id="3" name="Content Placeholder 2"/>
          <p:cNvSpPr>
            <a:spLocks noGrp="1"/>
          </p:cNvSpPr>
          <p:nvPr>
            <p:ph idx="1"/>
          </p:nvPr>
        </p:nvSpPr>
        <p:spPr/>
        <p:txBody>
          <a:bodyPr/>
          <a:lstStyle/>
          <a:p>
            <a:pPr marL="0" indent="0">
              <a:buNone/>
            </a:pPr>
            <a:r>
              <a:rPr lang="en-US" dirty="0" smtClean="0"/>
              <a:t>Turn off the computer and start drawing your wireframe layout.  A good website starts with a clear plan.</a:t>
            </a:r>
            <a:endParaRPr lang="en-US" dirty="0"/>
          </a:p>
        </p:txBody>
      </p:sp>
      <p:pic>
        <p:nvPicPr>
          <p:cNvPr id="4" name="Picture 3"/>
          <p:cNvPicPr>
            <a:picLocks noChangeAspect="1"/>
          </p:cNvPicPr>
          <p:nvPr/>
        </p:nvPicPr>
        <p:blipFill>
          <a:blip r:embed="rId2"/>
          <a:stretch>
            <a:fillRect/>
          </a:stretch>
        </p:blipFill>
        <p:spPr>
          <a:xfrm>
            <a:off x="2521195" y="2701215"/>
            <a:ext cx="6622805" cy="4411808"/>
          </a:xfrm>
          <a:prstGeom prst="rect">
            <a:avLst/>
          </a:prstGeom>
        </p:spPr>
      </p:pic>
    </p:spTree>
    <p:extLst>
      <p:ext uri="{BB962C8B-B14F-4D97-AF65-F5344CB8AC3E}">
        <p14:creationId xmlns:p14="http://schemas.microsoft.com/office/powerpoint/2010/main" val="3586044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Simple design is usually better</a:t>
            </a:r>
            <a:endParaRPr lang="en-US" dirty="0"/>
          </a:p>
        </p:txBody>
      </p:sp>
      <p:pic>
        <p:nvPicPr>
          <p:cNvPr id="6" name="Content Placeholder 5"/>
          <p:cNvPicPr>
            <a:picLocks noGrp="1" noChangeAspect="1"/>
          </p:cNvPicPr>
          <p:nvPr>
            <p:ph sz="half" idx="1"/>
          </p:nvPr>
        </p:nvPicPr>
        <p:blipFill>
          <a:blip r:embed="rId2"/>
          <a:srcRect l="27989" r="27989"/>
          <a:stretch>
            <a:fillRect/>
          </a:stretch>
        </p:blipFill>
        <p:spPr>
          <a:ln>
            <a:solidFill>
              <a:schemeClr val="tx1"/>
            </a:solidFill>
          </a:ln>
        </p:spPr>
      </p:pic>
      <p:pic>
        <p:nvPicPr>
          <p:cNvPr id="7" name="Content Placeholder 6"/>
          <p:cNvPicPr>
            <a:picLocks noGrp="1" noChangeAspect="1"/>
          </p:cNvPicPr>
          <p:nvPr>
            <p:ph sz="half" idx="2"/>
          </p:nvPr>
        </p:nvPicPr>
        <p:blipFill>
          <a:blip r:embed="rId3"/>
          <a:srcRect l="22115" r="22115"/>
          <a:stretch>
            <a:fillRect/>
          </a:stretch>
        </p:blipFill>
        <p:spPr>
          <a:ln>
            <a:solidFill>
              <a:schemeClr val="tx1"/>
            </a:solidFill>
          </a:ln>
        </p:spPr>
      </p:pic>
      <p:sp>
        <p:nvSpPr>
          <p:cNvPr id="3" name="Rectangle 2"/>
          <p:cNvSpPr/>
          <p:nvPr/>
        </p:nvSpPr>
        <p:spPr>
          <a:xfrm>
            <a:off x="3563544" y="2796318"/>
            <a:ext cx="2200687" cy="1862048"/>
          </a:xfrm>
          <a:prstGeom prst="rect">
            <a:avLst/>
          </a:prstGeom>
          <a:noFill/>
        </p:spPr>
        <p:txBody>
          <a:bodyPr wrap="square" lIns="91440" tIns="45720" rIns="91440" bIns="45720">
            <a:spAutoFit/>
          </a:bodyPr>
          <a:lstStyle/>
          <a:p>
            <a:pPr algn="ctr"/>
            <a:r>
              <a:rPr lang="en-US" sz="115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VS</a:t>
            </a:r>
            <a:r>
              <a:rPr lang="en-US" sz="5400" b="1" cap="none" spc="0"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t>
            </a:r>
            <a:endParaRPr lang="en-US" sz="54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1060554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3. Make navigation easy</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Use the</a:t>
            </a:r>
            <a:r>
              <a:rPr lang="en-US" dirty="0" smtClean="0"/>
              <a:t> </a:t>
            </a:r>
            <a:r>
              <a:rPr lang="en-US" dirty="0" smtClean="0"/>
              <a:t>‘three click rule’ which means users will be able to find the information they are looking for within three clicks.</a:t>
            </a:r>
            <a:endParaRPr lang="en-US" dirty="0"/>
          </a:p>
        </p:txBody>
      </p:sp>
      <p:pic>
        <p:nvPicPr>
          <p:cNvPr id="4" name="Picture 3"/>
          <p:cNvPicPr>
            <a:picLocks noChangeAspect="1"/>
          </p:cNvPicPr>
          <p:nvPr/>
        </p:nvPicPr>
        <p:blipFill rotWithShape="1">
          <a:blip r:embed="rId2"/>
          <a:srcRect r="25352" b="39673"/>
          <a:stretch/>
        </p:blipFill>
        <p:spPr>
          <a:xfrm>
            <a:off x="2120864" y="3541189"/>
            <a:ext cx="6835887" cy="3013360"/>
          </a:xfrm>
          <a:prstGeom prst="rect">
            <a:avLst/>
          </a:prstGeom>
        </p:spPr>
      </p:pic>
    </p:spTree>
    <p:extLst>
      <p:ext uri="{BB962C8B-B14F-4D97-AF65-F5344CB8AC3E}">
        <p14:creationId xmlns:p14="http://schemas.microsoft.com/office/powerpoint/2010/main" val="220731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 Use pleasant colors</a:t>
            </a:r>
            <a:r>
              <a:rPr lang="en-US" sz="2000" dirty="0" smtClean="0"/>
              <a:t/>
            </a:r>
            <a:br>
              <a:rPr lang="en-US" sz="2000" dirty="0" smtClean="0"/>
            </a:br>
            <a:r>
              <a:rPr lang="en-US" sz="2000" dirty="0" smtClean="0"/>
              <a:t>Don</a:t>
            </a:r>
            <a:r>
              <a:rPr lang="en-US" sz="2000" dirty="0" smtClean="0"/>
              <a:t>’t hurt my eyes like this…</a:t>
            </a:r>
            <a:endParaRPr lang="en-US" sz="2000" dirty="0"/>
          </a:p>
        </p:txBody>
      </p:sp>
      <p:pic>
        <p:nvPicPr>
          <p:cNvPr id="6" name="Content Placeholder 5"/>
          <p:cNvPicPr>
            <a:picLocks noGrp="1" noChangeAspect="1"/>
          </p:cNvPicPr>
          <p:nvPr>
            <p:ph idx="1"/>
          </p:nvPr>
        </p:nvPicPr>
        <p:blipFill>
          <a:blip r:embed="rId2"/>
          <a:srcRect l="4845" r="4845"/>
          <a:stretch>
            <a:fillRect/>
          </a:stretch>
        </p:blipFill>
        <p:spPr/>
      </p:pic>
    </p:spTree>
    <p:extLst>
      <p:ext uri="{BB962C8B-B14F-4D97-AF65-F5344CB8AC3E}">
        <p14:creationId xmlns:p14="http://schemas.microsoft.com/office/powerpoint/2010/main" val="839091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a:t>
            </a:r>
            <a:r>
              <a:rPr lang="en-US" dirty="0" smtClean="0"/>
              <a:t>Be mobile friendly</a:t>
            </a:r>
            <a:endParaRPr lang="en-US" dirty="0"/>
          </a:p>
        </p:txBody>
      </p:sp>
      <p:sp>
        <p:nvSpPr>
          <p:cNvPr id="5" name="Content Placeholder 4"/>
          <p:cNvSpPr>
            <a:spLocks noGrp="1"/>
          </p:cNvSpPr>
          <p:nvPr>
            <p:ph idx="1"/>
          </p:nvPr>
        </p:nvSpPr>
        <p:spPr>
          <a:xfrm>
            <a:off x="457200" y="1172256"/>
            <a:ext cx="8229600" cy="4953907"/>
          </a:xfrm>
        </p:spPr>
        <p:txBody>
          <a:bodyPr>
            <a:normAutofit/>
          </a:bodyPr>
          <a:lstStyle/>
          <a:p>
            <a:pPr marL="0" indent="0">
              <a:buNone/>
            </a:pPr>
            <a:r>
              <a:rPr lang="en-US" sz="2800" dirty="0" smtClean="0"/>
              <a:t>Half the people on the web are using their phone</a:t>
            </a:r>
            <a:r>
              <a:rPr lang="en-US" sz="2800" dirty="0" smtClean="0"/>
              <a:t>. </a:t>
            </a:r>
            <a:r>
              <a:rPr lang="en-US" sz="2800" dirty="0" smtClean="0"/>
              <a:t>“</a:t>
            </a:r>
            <a:r>
              <a:rPr lang="en-US" sz="2800" dirty="0" smtClean="0"/>
              <a:t>Responsive design</a:t>
            </a:r>
            <a:r>
              <a:rPr lang="en-US" sz="2800" dirty="0" smtClean="0"/>
              <a:t>” means your website adjusts to look good on mobile devices.</a:t>
            </a:r>
            <a:endParaRPr lang="en-US" sz="2800" dirty="0"/>
          </a:p>
        </p:txBody>
      </p:sp>
      <p:pic>
        <p:nvPicPr>
          <p:cNvPr id="6" name="Content Placeholder 3"/>
          <p:cNvPicPr>
            <a:picLocks noChangeAspect="1"/>
          </p:cNvPicPr>
          <p:nvPr/>
        </p:nvPicPr>
        <p:blipFill>
          <a:blip r:embed="rId2"/>
          <a:srcRect l="-26080" r="-26080"/>
          <a:stretch>
            <a:fillRect/>
          </a:stretch>
        </p:blipFill>
        <p:spPr>
          <a:xfrm>
            <a:off x="1101856" y="2515337"/>
            <a:ext cx="7737344" cy="4255241"/>
          </a:xfrm>
          <a:prstGeom prst="rect">
            <a:avLst/>
          </a:prstGeom>
        </p:spPr>
      </p:pic>
    </p:spTree>
    <p:extLst>
      <p:ext uri="{BB962C8B-B14F-4D97-AF65-F5344CB8AC3E}">
        <p14:creationId xmlns:p14="http://schemas.microsoft.com/office/powerpoint/2010/main" val="1555339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6. “</a:t>
            </a:r>
            <a:r>
              <a:rPr lang="en-US" dirty="0" smtClean="0"/>
              <a:t>F” PATTERN DESIGN</a:t>
            </a:r>
            <a:br>
              <a:rPr lang="en-US" dirty="0" smtClean="0"/>
            </a:br>
            <a:endParaRPr lang="en-US" dirty="0"/>
          </a:p>
        </p:txBody>
      </p:sp>
      <p:sp>
        <p:nvSpPr>
          <p:cNvPr id="3" name="Content Placeholder 2"/>
          <p:cNvSpPr>
            <a:spLocks noGrp="1"/>
          </p:cNvSpPr>
          <p:nvPr>
            <p:ph idx="1"/>
          </p:nvPr>
        </p:nvSpPr>
        <p:spPr>
          <a:xfrm>
            <a:off x="457200" y="1027068"/>
            <a:ext cx="4289944" cy="5508808"/>
          </a:xfrm>
        </p:spPr>
        <p:txBody>
          <a:bodyPr>
            <a:normAutofit fontScale="92500" lnSpcReduction="10000"/>
          </a:bodyPr>
          <a:lstStyle/>
          <a:p>
            <a:pPr marL="0" indent="0">
              <a:buNone/>
            </a:pPr>
            <a:r>
              <a:rPr lang="en-US" dirty="0" smtClean="0"/>
              <a:t>Eye tracking studies have identified that people scan computer screens in an “F” pattern. Most of what people see is in the top and left of the screen and the right side of the screen is rarely seen. </a:t>
            </a:r>
            <a:r>
              <a:rPr lang="en-US" dirty="0"/>
              <a:t>D</a:t>
            </a:r>
            <a:r>
              <a:rPr lang="en-US" dirty="0" smtClean="0"/>
              <a:t>isplay information in order of importance (left to right, and top to bottom).</a:t>
            </a:r>
            <a:endParaRPr lang="en-US" dirty="0"/>
          </a:p>
        </p:txBody>
      </p:sp>
      <p:pic>
        <p:nvPicPr>
          <p:cNvPr id="4" name="Picture 3"/>
          <p:cNvPicPr>
            <a:picLocks noChangeAspect="1"/>
          </p:cNvPicPr>
          <p:nvPr/>
        </p:nvPicPr>
        <p:blipFill>
          <a:blip r:embed="rId2"/>
          <a:stretch>
            <a:fillRect/>
          </a:stretch>
        </p:blipFill>
        <p:spPr>
          <a:xfrm>
            <a:off x="4747144" y="1027067"/>
            <a:ext cx="4150280" cy="4150280"/>
          </a:xfrm>
          <a:prstGeom prst="rect">
            <a:avLst/>
          </a:prstGeom>
        </p:spPr>
      </p:pic>
    </p:spTree>
    <p:extLst>
      <p:ext uri="{BB962C8B-B14F-4D97-AF65-F5344CB8AC3E}">
        <p14:creationId xmlns:p14="http://schemas.microsoft.com/office/powerpoint/2010/main" val="946976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62469" y="2166272"/>
            <a:ext cx="6824331" cy="4691728"/>
          </a:xfrm>
          <a:prstGeom prst="rect">
            <a:avLst/>
          </a:prstGeom>
        </p:spPr>
      </p:pic>
      <p:sp>
        <p:nvSpPr>
          <p:cNvPr id="2" name="Title 1"/>
          <p:cNvSpPr>
            <a:spLocks noGrp="1"/>
          </p:cNvSpPr>
          <p:nvPr>
            <p:ph type="title"/>
          </p:nvPr>
        </p:nvSpPr>
        <p:spPr/>
        <p:txBody>
          <a:bodyPr/>
          <a:lstStyle/>
          <a:p>
            <a:r>
              <a:rPr lang="en-US" dirty="0" smtClean="0"/>
              <a:t>7. Keep </a:t>
            </a:r>
            <a:r>
              <a:rPr lang="en-US" dirty="0" smtClean="0"/>
              <a:t>it fast</a:t>
            </a:r>
            <a:endParaRPr lang="en-US" dirty="0"/>
          </a:p>
        </p:txBody>
      </p:sp>
      <p:sp>
        <p:nvSpPr>
          <p:cNvPr id="3" name="Content Placeholder 2"/>
          <p:cNvSpPr>
            <a:spLocks noGrp="1"/>
          </p:cNvSpPr>
          <p:nvPr>
            <p:ph idx="1"/>
          </p:nvPr>
        </p:nvSpPr>
        <p:spPr/>
        <p:txBody>
          <a:bodyPr/>
          <a:lstStyle/>
          <a:p>
            <a:pPr marL="0" indent="0">
              <a:buNone/>
            </a:pPr>
            <a:r>
              <a:rPr lang="en-US" dirty="0"/>
              <a:t>O</a:t>
            </a:r>
            <a:r>
              <a:rPr lang="en-US" dirty="0" smtClean="0"/>
              <a:t>ptimizing image sizes (size and scale)</a:t>
            </a:r>
          </a:p>
          <a:p>
            <a:pPr marL="0" indent="0">
              <a:buNone/>
            </a:pPr>
            <a:r>
              <a:rPr lang="en-US" dirty="0"/>
              <a:t>C</a:t>
            </a:r>
            <a:r>
              <a:rPr lang="en-US" dirty="0" smtClean="0"/>
              <a:t>ombining code into a central CSS or JavaScript file (this reduces HTTP requests) </a:t>
            </a:r>
          </a:p>
          <a:p>
            <a:pPr marL="0" indent="0">
              <a:buNone/>
            </a:pPr>
            <a:r>
              <a:rPr lang="en-US" dirty="0" smtClean="0"/>
              <a:t>minify HTML, CSS, JavaScript</a:t>
            </a:r>
            <a:endParaRPr lang="en-US" dirty="0"/>
          </a:p>
        </p:txBody>
      </p:sp>
    </p:spTree>
    <p:extLst>
      <p:ext uri="{BB962C8B-B14F-4D97-AF65-F5344CB8AC3E}">
        <p14:creationId xmlns:p14="http://schemas.microsoft.com/office/powerpoint/2010/main" val="4247533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8. Use images to tell your story</a:t>
            </a:r>
            <a:endParaRPr lang="en-US" dirty="0"/>
          </a:p>
        </p:txBody>
      </p:sp>
      <p:sp>
        <p:nvSpPr>
          <p:cNvPr id="3" name="Content Placeholder 2"/>
          <p:cNvSpPr>
            <a:spLocks noGrp="1"/>
          </p:cNvSpPr>
          <p:nvPr>
            <p:ph idx="1"/>
          </p:nvPr>
        </p:nvSpPr>
        <p:spPr>
          <a:xfrm>
            <a:off x="457200" y="1251154"/>
            <a:ext cx="8229600" cy="4875010"/>
          </a:xfrm>
        </p:spPr>
        <p:txBody>
          <a:bodyPr>
            <a:normAutofit/>
          </a:bodyPr>
          <a:lstStyle/>
          <a:p>
            <a:pPr marL="0" indent="0">
              <a:buNone/>
            </a:pPr>
            <a:r>
              <a:rPr lang="en-US" sz="2400" dirty="0" smtClean="0"/>
              <a:t>People </a:t>
            </a:r>
            <a:r>
              <a:rPr lang="en-US" sz="2400" dirty="0" smtClean="0"/>
              <a:t>scan webpages quickly looking at headlines and pictures first. </a:t>
            </a:r>
            <a:r>
              <a:rPr lang="en-US" sz="2400" dirty="0" smtClean="0"/>
              <a:t>Take photos or buy them from online services such as </a:t>
            </a:r>
            <a:r>
              <a:rPr lang="en-US" sz="2400" dirty="0" err="1" smtClean="0"/>
              <a:t>shutterstock</a:t>
            </a:r>
            <a:r>
              <a:rPr lang="en-US" sz="2400" dirty="0" smtClean="0"/>
              <a:t>.</a:t>
            </a:r>
            <a:endParaRPr lang="en-US" sz="2400" dirty="0"/>
          </a:p>
        </p:txBody>
      </p:sp>
      <p:pic>
        <p:nvPicPr>
          <p:cNvPr id="4" name="Picture 3"/>
          <p:cNvPicPr>
            <a:picLocks noChangeAspect="1"/>
          </p:cNvPicPr>
          <p:nvPr/>
        </p:nvPicPr>
        <p:blipFill rotWithShape="1">
          <a:blip r:embed="rId2"/>
          <a:srcRect l="5000" t="7318" r="28517" b="23084"/>
          <a:stretch/>
        </p:blipFill>
        <p:spPr>
          <a:xfrm>
            <a:off x="2607569" y="2148617"/>
            <a:ext cx="6079231" cy="3977547"/>
          </a:xfrm>
          <a:prstGeom prst="rect">
            <a:avLst/>
          </a:prstGeom>
        </p:spPr>
      </p:pic>
    </p:spTree>
    <p:extLst>
      <p:ext uri="{BB962C8B-B14F-4D97-AF65-F5344CB8AC3E}">
        <p14:creationId xmlns:p14="http://schemas.microsoft.com/office/powerpoint/2010/main" val="868477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2659</TotalTime>
  <Words>463</Words>
  <Application>Microsoft Macintosh PowerPoint</Application>
  <PresentationFormat>On-screen Show (4:3)</PresentationFormat>
  <Paragraphs>46</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10 Design Principles</vt:lpstr>
      <vt:lpstr>1. Start with a plan</vt:lpstr>
      <vt:lpstr>2. Simple design is usually better</vt:lpstr>
      <vt:lpstr>3. Make navigation easy</vt:lpstr>
      <vt:lpstr>4. Use pleasant colors Don’t hurt my eyes like this…</vt:lpstr>
      <vt:lpstr>5. Be mobile friendly</vt:lpstr>
      <vt:lpstr>6. “F” PATTERN DESIGN </vt:lpstr>
      <vt:lpstr>7. Keep it fast</vt:lpstr>
      <vt:lpstr>8. Use images to tell your story</vt:lpstr>
      <vt:lpstr>9. Substance is more important than style</vt:lpstr>
      <vt:lpstr>10. Don’t annoy people</vt:lpstr>
      <vt:lpstr>10. Don’t annoy people</vt:lpstr>
      <vt:lpstr>10. Don’t annoy people</vt:lpstr>
      <vt:lpstr>10. Don’t annoy people</vt:lpstr>
      <vt:lpstr>Case Study</vt:lpstr>
      <vt:lpstr>(1) Review each site.  (2) Indicate with an X which design elements you think were don’t wrong. (3) Write a comment to explain your X.</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Principles</dc:title>
  <dc:creator>Shad David Sluiter</dc:creator>
  <cp:lastModifiedBy>Shad David Sluiter</cp:lastModifiedBy>
  <cp:revision>23</cp:revision>
  <dcterms:created xsi:type="dcterms:W3CDTF">2015-06-18T20:11:53Z</dcterms:created>
  <dcterms:modified xsi:type="dcterms:W3CDTF">2015-06-23T18:31:47Z</dcterms:modified>
</cp:coreProperties>
</file>

<file path=docProps/thumbnail.jpeg>
</file>